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vis Lamb" initials="TL" lastIdx="1" clrIdx="0">
    <p:extLst>
      <p:ext uri="{19B8F6BF-5375-455C-9EA6-DF929625EA0E}">
        <p15:presenceInfo xmlns:p15="http://schemas.microsoft.com/office/powerpoint/2012/main" userId="df3acc12c8f9d7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7:13:31.542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FDC7E-C4A5-4B3A-87C2-0B29B4A74EF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2BF31-2206-4027-BA14-8C305E11161C}">
      <dgm:prSet custT="1"/>
      <dgm:spPr/>
      <dgm:t>
        <a:bodyPr/>
        <a:lstStyle/>
        <a:p>
          <a:r>
            <a:rPr lang="en-US" sz="1800" i="0" baseline="0" dirty="0"/>
            <a:t>Prebuilt Components vs. Custom Components</a:t>
          </a:r>
          <a:endParaRPr lang="en-US" sz="1800" dirty="0"/>
        </a:p>
      </dgm:t>
    </dgm:pt>
    <dgm:pt modelId="{5BF086FA-22DD-480B-82B2-2F93B7E1CF4B}" type="parTrans" cxnId="{53344C0F-EA67-428E-8DB4-F76E263192FB}">
      <dgm:prSet/>
      <dgm:spPr/>
      <dgm:t>
        <a:bodyPr/>
        <a:lstStyle/>
        <a:p>
          <a:endParaRPr lang="en-US"/>
        </a:p>
      </dgm:t>
    </dgm:pt>
    <dgm:pt modelId="{E8242F30-8C90-4E23-BDB3-F3269E24CD9C}" type="sibTrans" cxnId="{53344C0F-EA67-428E-8DB4-F76E263192FB}">
      <dgm:prSet/>
      <dgm:spPr/>
      <dgm:t>
        <a:bodyPr/>
        <a:lstStyle/>
        <a:p>
          <a:endParaRPr lang="en-US"/>
        </a:p>
      </dgm:t>
    </dgm:pt>
    <dgm:pt modelId="{FDA0A48F-F329-4717-80B0-C04E63257D7E}" type="pres">
      <dgm:prSet presAssocID="{DA7FDC7E-C4A5-4B3A-87C2-0B29B4A74EF0}" presName="cycle" presStyleCnt="0">
        <dgm:presLayoutVars>
          <dgm:dir/>
          <dgm:resizeHandles val="exact"/>
        </dgm:presLayoutVars>
      </dgm:prSet>
      <dgm:spPr/>
    </dgm:pt>
    <dgm:pt modelId="{D16ECD98-7D44-4D93-B2C9-C08BB24551FF}" type="pres">
      <dgm:prSet presAssocID="{1492BF31-2206-4027-BA14-8C305E11161C}" presName="node" presStyleLbl="node1" presStyleIdx="0" presStyleCnt="1" custScaleX="99962" custRadScaleRad="103429" custRadScaleInc="-609">
        <dgm:presLayoutVars>
          <dgm:bulletEnabled val="1"/>
        </dgm:presLayoutVars>
      </dgm:prSet>
      <dgm:spPr/>
    </dgm:pt>
  </dgm:ptLst>
  <dgm:cxnLst>
    <dgm:cxn modelId="{53344C0F-EA67-428E-8DB4-F76E263192FB}" srcId="{DA7FDC7E-C4A5-4B3A-87C2-0B29B4A74EF0}" destId="{1492BF31-2206-4027-BA14-8C305E11161C}" srcOrd="0" destOrd="0" parTransId="{5BF086FA-22DD-480B-82B2-2F93B7E1CF4B}" sibTransId="{E8242F30-8C90-4E23-BDB3-F3269E24CD9C}"/>
    <dgm:cxn modelId="{637CA237-1DBE-4A05-9134-E231713F8036}" type="presOf" srcId="{DA7FDC7E-C4A5-4B3A-87C2-0B29B4A74EF0}" destId="{FDA0A48F-F329-4717-80B0-C04E63257D7E}" srcOrd="0" destOrd="0" presId="urn:microsoft.com/office/officeart/2005/8/layout/cycle2"/>
    <dgm:cxn modelId="{EF75CB7E-61D4-4457-8B90-A3CD1CC80F73}" type="presOf" srcId="{1492BF31-2206-4027-BA14-8C305E11161C}" destId="{D16ECD98-7D44-4D93-B2C9-C08BB24551FF}" srcOrd="0" destOrd="0" presId="urn:microsoft.com/office/officeart/2005/8/layout/cycle2"/>
    <dgm:cxn modelId="{5F57EA49-E4DB-4D16-B56E-C1757914653B}" type="presParOf" srcId="{FDA0A48F-F329-4717-80B0-C04E63257D7E}" destId="{D16ECD98-7D44-4D93-B2C9-C08BB24551F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56B0BF-6F60-4F33-A493-0E0CF373907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C4EC38-DA1F-495E-AB8D-FC1DA88F2F4A}">
      <dgm:prSet custT="1"/>
      <dgm:spPr/>
      <dgm:t>
        <a:bodyPr/>
        <a:lstStyle/>
        <a:p>
          <a:r>
            <a:rPr lang="en-US" sz="1600" dirty="0"/>
            <a:t>Here you’ll see the differences between using Amplify’s prebuilt components and using Amplify’s API calls for custom components.</a:t>
          </a:r>
        </a:p>
      </dgm:t>
    </dgm:pt>
    <dgm:pt modelId="{E684780E-84DA-4E38-BC18-72F406180355}" type="parTrans" cxnId="{36A507C8-3403-40D2-998A-115CE867AA6C}">
      <dgm:prSet/>
      <dgm:spPr/>
      <dgm:t>
        <a:bodyPr/>
        <a:lstStyle/>
        <a:p>
          <a:endParaRPr lang="en-US"/>
        </a:p>
      </dgm:t>
    </dgm:pt>
    <dgm:pt modelId="{D686EA35-C1D8-4A87-A543-ACA69FE5A9ED}" type="sibTrans" cxnId="{36A507C8-3403-40D2-998A-115CE867AA6C}">
      <dgm:prSet/>
      <dgm:spPr/>
      <dgm:t>
        <a:bodyPr/>
        <a:lstStyle/>
        <a:p>
          <a:endParaRPr lang="en-US"/>
        </a:p>
      </dgm:t>
    </dgm:pt>
    <dgm:pt modelId="{5A60429E-EC2E-4E73-954D-04A4158D2365}" type="pres">
      <dgm:prSet presAssocID="{E556B0BF-6F60-4F33-A493-0E0CF3739073}" presName="Name0" presStyleCnt="0">
        <dgm:presLayoutVars>
          <dgm:dir/>
          <dgm:resizeHandles val="exact"/>
        </dgm:presLayoutVars>
      </dgm:prSet>
      <dgm:spPr/>
    </dgm:pt>
    <dgm:pt modelId="{6FFD80A4-DCD1-4CA9-8E94-4DC229D3CBC6}" type="pres">
      <dgm:prSet presAssocID="{8AC4EC38-DA1F-495E-AB8D-FC1DA88F2F4A}" presName="node" presStyleLbl="node1" presStyleIdx="0" presStyleCnt="1" custLinFactNeighborX="-4856" custLinFactNeighborY="77495">
        <dgm:presLayoutVars>
          <dgm:bulletEnabled val="1"/>
        </dgm:presLayoutVars>
      </dgm:prSet>
      <dgm:spPr/>
    </dgm:pt>
  </dgm:ptLst>
  <dgm:cxnLst>
    <dgm:cxn modelId="{0DE9EEAD-4416-4141-A6CE-6485FE8A33C9}" type="presOf" srcId="{E556B0BF-6F60-4F33-A493-0E0CF3739073}" destId="{5A60429E-EC2E-4E73-954D-04A4158D2365}" srcOrd="0" destOrd="0" presId="urn:microsoft.com/office/officeart/2005/8/layout/process1"/>
    <dgm:cxn modelId="{325F1FB2-8031-4FEE-9B5B-48BBF86CBEE0}" type="presOf" srcId="{8AC4EC38-DA1F-495E-AB8D-FC1DA88F2F4A}" destId="{6FFD80A4-DCD1-4CA9-8E94-4DC229D3CBC6}" srcOrd="0" destOrd="0" presId="urn:microsoft.com/office/officeart/2005/8/layout/process1"/>
    <dgm:cxn modelId="{36A507C8-3403-40D2-998A-115CE867AA6C}" srcId="{E556B0BF-6F60-4F33-A493-0E0CF3739073}" destId="{8AC4EC38-DA1F-495E-AB8D-FC1DA88F2F4A}" srcOrd="0" destOrd="0" parTransId="{E684780E-84DA-4E38-BC18-72F406180355}" sibTransId="{D686EA35-C1D8-4A87-A543-ACA69FE5A9ED}"/>
    <dgm:cxn modelId="{00E5EFD8-C9B1-4BAE-983C-180302B2806E}" type="presParOf" srcId="{5A60429E-EC2E-4E73-954D-04A4158D2365}" destId="{6FFD80A4-DCD1-4CA9-8E94-4DC229D3CBC6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ECD98-7D44-4D93-B2C9-C08BB24551FF}">
      <dsp:nvSpPr>
        <dsp:cNvPr id="0" name=""/>
        <dsp:cNvSpPr/>
      </dsp:nvSpPr>
      <dsp:spPr>
        <a:xfrm>
          <a:off x="846222" y="1243"/>
          <a:ext cx="2427902" cy="24288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 dirty="0"/>
            <a:t>Prebuilt Components vs. Custom Components</a:t>
          </a:r>
          <a:endParaRPr lang="en-US" sz="1800" kern="1200" dirty="0"/>
        </a:p>
      </dsp:txBody>
      <dsp:txXfrm>
        <a:off x="1201780" y="356936"/>
        <a:ext cx="1716786" cy="1717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80A4-DCD1-4CA9-8E94-4DC229D3CBC6}">
      <dsp:nvSpPr>
        <dsp:cNvPr id="0" name=""/>
        <dsp:cNvSpPr/>
      </dsp:nvSpPr>
      <dsp:spPr>
        <a:xfrm>
          <a:off x="0" y="553975"/>
          <a:ext cx="2794932" cy="1676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Here you’ll see the differences between using Amplify’s prebuilt components and using Amplify’s API calls for custom components.</a:t>
          </a:r>
        </a:p>
      </dsp:txBody>
      <dsp:txXfrm>
        <a:off x="49116" y="603091"/>
        <a:ext cx="2696700" cy="1578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integrations/category/databas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hyperlink" Target="https://ionicframework.com/integrations/category/databases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5" Type="http://schemas.openxmlformats.org/officeDocument/2006/relationships/comments" Target="../comments/comment1.xml"/><Relationship Id="rId10" Type="http://schemas.openxmlformats.org/officeDocument/2006/relationships/diagramData" Target="../diagrams/data2.xml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 user’s guide to user authentication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Presented by: Christina Nguyen, Michael Bloomquist, </a:t>
            </a:r>
            <a:r>
              <a:rPr lang="en-US">
                <a:solidFill>
                  <a:schemeClr val="tx1"/>
                </a:solidFill>
              </a:rPr>
              <a:t>Sarah Ramazani, </a:t>
            </a:r>
            <a:r>
              <a:rPr lang="en-US" dirty="0">
                <a:solidFill>
                  <a:schemeClr val="tx1"/>
                </a:solidFill>
              </a:rPr>
              <a:t>Travis Lamb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58F45-5A3E-41C9-BD03-55EC547D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Amplify?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4235042" cy="3849624"/>
          </a:xfrm>
        </p:spPr>
        <p:txBody>
          <a:bodyPr>
            <a:normAutofit/>
          </a:bodyPr>
          <a:lstStyle/>
          <a:p>
            <a:r>
              <a:rPr lang="en-US" sz="1800" dirty="0"/>
              <a:t>An open-source toolset designed to ease the process of setting up AWS backends</a:t>
            </a:r>
          </a:p>
          <a:p>
            <a:r>
              <a:rPr lang="en-US" sz="1800" dirty="0"/>
              <a:t>Provides the user with a CLI which is used for provisioning backend services</a:t>
            </a:r>
          </a:p>
          <a:p>
            <a:r>
              <a:rPr lang="en-US" sz="1800" dirty="0"/>
              <a:t>Pre-built UI components allow quick implementation of common systems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9D3B077-3BBE-49BB-930C-1D5D938F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43500" y="301249"/>
            <a:ext cx="1905000" cy="190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BB065-325E-4E20-9671-BE5F71E39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777" y="2014194"/>
            <a:ext cx="5961319" cy="3315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045509-3F53-4F49-B745-8278F6D57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833" y="1948548"/>
            <a:ext cx="4153206" cy="3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58F45-5A3E-41C9-BD03-55EC547D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Amplify CLI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4235042" cy="3849624"/>
          </a:xfrm>
        </p:spPr>
        <p:txBody>
          <a:bodyPr>
            <a:normAutofit/>
          </a:bodyPr>
          <a:lstStyle/>
          <a:p>
            <a:r>
              <a:rPr lang="en-US" sz="1800" dirty="0"/>
              <a:t>Common commands</a:t>
            </a:r>
          </a:p>
          <a:p>
            <a:pPr lvl="1"/>
            <a:r>
              <a:rPr lang="en-US" sz="1600" dirty="0"/>
              <a:t>amplify init</a:t>
            </a:r>
          </a:p>
          <a:p>
            <a:pPr lvl="1"/>
            <a:r>
              <a:rPr lang="en-US" sz="1600" dirty="0"/>
              <a:t>amplify add</a:t>
            </a:r>
          </a:p>
          <a:p>
            <a:pPr lvl="1"/>
            <a:r>
              <a:rPr lang="en-US" sz="1600" dirty="0"/>
              <a:t>amplify pull</a:t>
            </a:r>
          </a:p>
          <a:p>
            <a:pPr lvl="1"/>
            <a:r>
              <a:rPr lang="en-US" sz="1600" dirty="0"/>
              <a:t>amplify mock</a:t>
            </a:r>
          </a:p>
          <a:p>
            <a:r>
              <a:rPr lang="en-US" sz="1800" dirty="0"/>
              <a:t>Categories</a:t>
            </a:r>
          </a:p>
          <a:p>
            <a:pPr lvl="1"/>
            <a:r>
              <a:rPr lang="en-US" sz="1600" dirty="0"/>
              <a:t>Auth</a:t>
            </a:r>
          </a:p>
          <a:p>
            <a:pPr lvl="1"/>
            <a:r>
              <a:rPr lang="en-US" sz="1600" dirty="0"/>
              <a:t>API</a:t>
            </a:r>
          </a:p>
          <a:p>
            <a:pPr lvl="1"/>
            <a:r>
              <a:rPr lang="en-US" sz="1600" dirty="0"/>
              <a:t>Storage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32929A9-585D-4C48-AFDE-58407E40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2" y="2103120"/>
            <a:ext cx="6201901" cy="212879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1CD0557-A62A-4E82-94BF-25AA02E5F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3500" y="301249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A7CAF-86F6-4256-850D-C48C8C127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411" y="2103120"/>
            <a:ext cx="6920788" cy="3506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AB4F3-688A-4C05-BCFC-FE934306C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470" y="2273974"/>
            <a:ext cx="5268060" cy="1381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1FCD8-62BB-4CEE-8062-2BB3E9D2E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680" y="2201436"/>
            <a:ext cx="5372850" cy="2029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082F37-9B32-4842-887B-A6C5663A0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3727" y="2200061"/>
            <a:ext cx="4629773" cy="17464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05136B-1FC3-4D2C-B517-10B7829DB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3726" y="3946524"/>
            <a:ext cx="4629773" cy="17444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96F0F4-9A5F-4AF6-AAEE-874E6D6A4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9681" y="2203777"/>
            <a:ext cx="5372850" cy="20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58F45-5A3E-41C9-BD03-55EC547D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Pre-built UI components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9EBDA-4F12-443A-9A86-196F81C1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4235042" cy="3849624"/>
          </a:xfrm>
        </p:spPr>
        <p:txBody>
          <a:bodyPr>
            <a:normAutofit/>
          </a:bodyPr>
          <a:lstStyle/>
          <a:p>
            <a:r>
              <a:rPr lang="en-US" sz="1600" dirty="0"/>
              <a:t>Designed for quick implementation, not necessary</a:t>
            </a:r>
          </a:p>
          <a:p>
            <a:r>
              <a:rPr lang="en-US" sz="1600" dirty="0"/>
              <a:t>UI components for multiple frameworks (such as React, Angular, Vue)</a:t>
            </a:r>
          </a:p>
          <a:p>
            <a:r>
              <a:rPr lang="en-US" sz="1600" dirty="0"/>
              <a:t>Auth</a:t>
            </a:r>
          </a:p>
          <a:p>
            <a:pPr lvl="1"/>
            <a:r>
              <a:rPr lang="en-US" sz="1400" dirty="0"/>
              <a:t>AmplifySignUp</a:t>
            </a:r>
          </a:p>
          <a:p>
            <a:pPr lvl="1"/>
            <a:r>
              <a:rPr lang="en-US" sz="1400" dirty="0"/>
              <a:t>AmplifySignIn</a:t>
            </a:r>
          </a:p>
          <a:p>
            <a:pPr lvl="1"/>
            <a:r>
              <a:rPr lang="en-US" sz="1400" dirty="0"/>
              <a:t>AmplifyForgotPassword</a:t>
            </a: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9297C8-13DC-498D-9550-8C76A6874921}"/>
              </a:ext>
            </a:extLst>
          </p:cNvPr>
          <p:cNvGrpSpPr/>
          <p:nvPr/>
        </p:nvGrpSpPr>
        <p:grpSpPr>
          <a:xfrm>
            <a:off x="6096000" y="2013745"/>
            <a:ext cx="4188226" cy="1362715"/>
            <a:chOff x="6096000" y="2013745"/>
            <a:chExt cx="4188226" cy="13627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755856-CC9A-46C3-8E2C-AFCE88FC5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014194"/>
              <a:ext cx="1409897" cy="13622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5D46D5-D223-4612-A6A0-577F475A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5897" y="2013745"/>
              <a:ext cx="1333303" cy="1362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5CD7B9-E546-4CE0-BC2B-92C5AC2A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9200" y="2013746"/>
              <a:ext cx="1445026" cy="1362714"/>
            </a:xfrm>
            <a:prstGeom prst="rect">
              <a:avLst/>
            </a:prstGeom>
          </p:spPr>
        </p:pic>
      </p:grpSp>
      <p:pic>
        <p:nvPicPr>
          <p:cNvPr id="16" name="Picture 1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95F7BF9-1E60-408A-B505-E1E2E8708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821" y="1764827"/>
            <a:ext cx="3430151" cy="4254592"/>
          </a:xfrm>
          <a:prstGeom prst="rect">
            <a:avLst/>
          </a:prstGeom>
        </p:spPr>
      </p:pic>
      <p:pic>
        <p:nvPicPr>
          <p:cNvPr id="18" name="Picture 1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B6C0EBD-B663-40B2-92A0-60F6BDCAE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821" y="1764827"/>
            <a:ext cx="3430151" cy="3105189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6775ED-79DF-4DE9-89F7-7D7FCDB81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0821" y="1764828"/>
            <a:ext cx="4790456" cy="30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9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CA9C2E-B073-44FD-8780-65046D8DC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3511871"/>
              </p:ext>
            </p:extLst>
          </p:nvPr>
        </p:nvGraphicFramePr>
        <p:xfrm>
          <a:off x="0" y="545284"/>
          <a:ext cx="4588778" cy="2430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DEMO2">
            <a:hlinkClick r:id="" action="ppaction://media"/>
            <a:extLst>
              <a:ext uri="{FF2B5EF4-FFF2-40B4-BE49-F238E27FC236}">
                <a16:creationId xmlns:a16="http://schemas.microsoft.com/office/drawing/2014/main" id="{B910FBC3-C361-4E24-B5E3-8594973B54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43574" y="746448"/>
            <a:ext cx="7757014" cy="5131838"/>
          </a:xfr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DC1AECC-58F1-4A99-A8B3-DD284E5357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581866"/>
              </p:ext>
            </p:extLst>
          </p:nvPr>
        </p:nvGraphicFramePr>
        <p:xfrm>
          <a:off x="662730" y="3221372"/>
          <a:ext cx="2794932" cy="2230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63337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20A89-81C7-4722-8C6E-AF850B66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6CB6-07D6-48EE-AA47-365DF1D63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Gonna</a:t>
            </a:r>
            <a:r>
              <a:rPr lang="en-US" dirty="0"/>
              <a:t> play this off of the intro, so Idk yet. Maybe an image or </a:t>
            </a:r>
            <a:r>
              <a:rPr lang="en-US" dirty="0" err="1"/>
              <a:t>somethin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056691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{59A95701-72CD-4A20-98C1-F6D106BA6637}tf78438558_win32</Template>
  <TotalTime>303</TotalTime>
  <Words>148</Words>
  <Application>Microsoft Office PowerPoint</Application>
  <PresentationFormat>Widescreen</PresentationFormat>
  <Paragraphs>27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Century Gothic</vt:lpstr>
      <vt:lpstr>Garamond</vt:lpstr>
      <vt:lpstr>SavonVTI</vt:lpstr>
      <vt:lpstr>A user’s guide to user authentication</vt:lpstr>
      <vt:lpstr>What is Amplify?</vt:lpstr>
      <vt:lpstr>The Amplify CLI</vt:lpstr>
      <vt:lpstr>Pre-built UI components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Bloomquist</dc:creator>
  <cp:lastModifiedBy>Travis Lamb</cp:lastModifiedBy>
  <cp:revision>22</cp:revision>
  <dcterms:created xsi:type="dcterms:W3CDTF">2021-02-16T00:16:53Z</dcterms:created>
  <dcterms:modified xsi:type="dcterms:W3CDTF">2021-02-17T01:19:15Z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